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6" r:id="rId4"/>
    <p:sldId id="258" r:id="rId5"/>
    <p:sldId id="272" r:id="rId6"/>
    <p:sldId id="278" r:id="rId7"/>
    <p:sldId id="279" r:id="rId8"/>
    <p:sldId id="277" r:id="rId9"/>
    <p:sldId id="265" r:id="rId10"/>
  </p:sldIdLst>
  <p:sldSz cx="9144000" cy="6858000" type="screen4x3"/>
  <p:notesSz cx="6662738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80872" autoAdjust="0"/>
  </p:normalViewPr>
  <p:slideViewPr>
    <p:cSldViewPr>
      <p:cViewPr>
        <p:scale>
          <a:sx n="66" d="100"/>
          <a:sy n="66" d="100"/>
        </p:scale>
        <p:origin x="-15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75" d="100"/>
          <a:sy n="75" d="100"/>
        </p:scale>
        <p:origin x="-2106" y="-78"/>
      </p:cViewPr>
      <p:guideLst>
        <p:guide orient="horz" pos="3120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088912-5F73-4956-87E3-F882E68D0DC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CBB784B-EC2C-4289-B5A3-998E1F999564}">
      <dgm:prSet phldrT="[Text]"/>
      <dgm:spPr/>
      <dgm:t>
        <a:bodyPr/>
        <a:lstStyle/>
        <a:p>
          <a:r>
            <a:rPr lang="en-AU" dirty="0" smtClean="0"/>
            <a:t>Clear financial stability mandates</a:t>
          </a:r>
          <a:endParaRPr lang="en-AU" dirty="0"/>
        </a:p>
      </dgm:t>
    </dgm:pt>
    <dgm:pt modelId="{F5EFA720-32A8-4FA7-936F-A4A3D043229E}" type="parTrans" cxnId="{D11E0640-6F00-4CB4-9C5A-BDC5713F86E4}">
      <dgm:prSet/>
      <dgm:spPr/>
      <dgm:t>
        <a:bodyPr/>
        <a:lstStyle/>
        <a:p>
          <a:endParaRPr lang="en-AU"/>
        </a:p>
      </dgm:t>
    </dgm:pt>
    <dgm:pt modelId="{8B4BFEAE-76A0-4139-A09D-644BF281D4D4}" type="sibTrans" cxnId="{D11E0640-6F00-4CB4-9C5A-BDC5713F86E4}">
      <dgm:prSet/>
      <dgm:spPr/>
      <dgm:t>
        <a:bodyPr/>
        <a:lstStyle/>
        <a:p>
          <a:endParaRPr lang="en-AU"/>
        </a:p>
      </dgm:t>
    </dgm:pt>
    <dgm:pt modelId="{4311C561-EF41-4D7C-94BA-7B51DD387CF7}">
      <dgm:prSet phldrT="[Text]"/>
      <dgm:spPr/>
      <dgm:t>
        <a:bodyPr/>
        <a:lstStyle/>
        <a:p>
          <a:r>
            <a:rPr lang="en-AU" dirty="0" smtClean="0"/>
            <a:t>Strong and cooperative relationship </a:t>
          </a:r>
          <a:endParaRPr lang="en-AU" dirty="0"/>
        </a:p>
      </dgm:t>
    </dgm:pt>
    <dgm:pt modelId="{0031F7A5-A6D1-4149-88A2-D88A9234516E}" type="parTrans" cxnId="{5BB30301-FBD7-462B-ADC7-CCDF22614CD2}">
      <dgm:prSet/>
      <dgm:spPr/>
      <dgm:t>
        <a:bodyPr/>
        <a:lstStyle/>
        <a:p>
          <a:endParaRPr lang="en-AU"/>
        </a:p>
      </dgm:t>
    </dgm:pt>
    <dgm:pt modelId="{1C75188D-7E60-40D5-B6E0-76B64998906C}" type="sibTrans" cxnId="{5BB30301-FBD7-462B-ADC7-CCDF22614CD2}">
      <dgm:prSet/>
      <dgm:spPr/>
      <dgm:t>
        <a:bodyPr/>
        <a:lstStyle/>
        <a:p>
          <a:endParaRPr lang="en-AU"/>
        </a:p>
      </dgm:t>
    </dgm:pt>
    <dgm:pt modelId="{27A52234-215D-4B77-ADDA-DE2CEE670EC9}">
      <dgm:prSet phldrT="[Text]"/>
      <dgm:spPr/>
      <dgm:t>
        <a:bodyPr/>
        <a:lstStyle/>
        <a:p>
          <a:r>
            <a:rPr lang="en-AU" dirty="0" smtClean="0"/>
            <a:t>Council of Financial Regulators</a:t>
          </a:r>
          <a:endParaRPr lang="en-AU" dirty="0"/>
        </a:p>
      </dgm:t>
    </dgm:pt>
    <dgm:pt modelId="{B289CD00-9FD8-4260-8154-DFD6444CDD1A}" type="parTrans" cxnId="{9D9C29FE-6617-441D-9128-5C3E1F1FEC4E}">
      <dgm:prSet/>
      <dgm:spPr/>
      <dgm:t>
        <a:bodyPr/>
        <a:lstStyle/>
        <a:p>
          <a:endParaRPr lang="en-AU"/>
        </a:p>
      </dgm:t>
    </dgm:pt>
    <dgm:pt modelId="{7A482017-D08F-4E9A-94A0-34CA35581980}" type="sibTrans" cxnId="{9D9C29FE-6617-441D-9128-5C3E1F1FEC4E}">
      <dgm:prSet/>
      <dgm:spPr/>
      <dgm:t>
        <a:bodyPr/>
        <a:lstStyle/>
        <a:p>
          <a:endParaRPr lang="en-AU"/>
        </a:p>
      </dgm:t>
    </dgm:pt>
    <dgm:pt modelId="{1ADDE028-7E3D-4310-B5E7-85D192AB52BE}">
      <dgm:prSet phldrT="[Text]"/>
      <dgm:spPr/>
      <dgm:t>
        <a:bodyPr/>
        <a:lstStyle/>
        <a:p>
          <a:r>
            <a:rPr lang="en-AU" dirty="0" smtClean="0"/>
            <a:t>Agencies take system-wide view</a:t>
          </a:r>
          <a:endParaRPr lang="en-AU" dirty="0"/>
        </a:p>
      </dgm:t>
    </dgm:pt>
    <dgm:pt modelId="{9A995279-9FC1-432C-BBA3-89EF4239AC5B}" type="parTrans" cxnId="{28AE76F1-83AA-4CF5-AA8C-82B393115102}">
      <dgm:prSet/>
      <dgm:spPr/>
      <dgm:t>
        <a:bodyPr/>
        <a:lstStyle/>
        <a:p>
          <a:endParaRPr lang="en-AU"/>
        </a:p>
      </dgm:t>
    </dgm:pt>
    <dgm:pt modelId="{97BCC5A7-DD58-4486-8660-F93C7A8FEF64}" type="sibTrans" cxnId="{28AE76F1-83AA-4CF5-AA8C-82B393115102}">
      <dgm:prSet/>
      <dgm:spPr/>
      <dgm:t>
        <a:bodyPr/>
        <a:lstStyle/>
        <a:p>
          <a:endParaRPr lang="en-AU"/>
        </a:p>
      </dgm:t>
    </dgm:pt>
    <dgm:pt modelId="{528974FE-B549-43E5-A5EB-46BC641CA8CC}" type="pres">
      <dgm:prSet presAssocID="{E0088912-5F73-4956-87E3-F882E68D0DC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B69F9C63-9B19-4BEA-AF1F-7F8F8FB4F6C0}" type="pres">
      <dgm:prSet presAssocID="{9CBB784B-EC2C-4289-B5A3-998E1F999564}" presName="parentLin" presStyleCnt="0"/>
      <dgm:spPr/>
    </dgm:pt>
    <dgm:pt modelId="{6634EBDE-C6A0-4F76-AFFD-81F170355729}" type="pres">
      <dgm:prSet presAssocID="{9CBB784B-EC2C-4289-B5A3-998E1F999564}" presName="parentLeftMargin" presStyleLbl="node1" presStyleIdx="0" presStyleCnt="4"/>
      <dgm:spPr/>
      <dgm:t>
        <a:bodyPr/>
        <a:lstStyle/>
        <a:p>
          <a:endParaRPr lang="en-AU"/>
        </a:p>
      </dgm:t>
    </dgm:pt>
    <dgm:pt modelId="{996B3645-2ACA-4B35-BE2C-BC0B61333D50}" type="pres">
      <dgm:prSet presAssocID="{9CBB784B-EC2C-4289-B5A3-998E1F99956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7775113-9E64-4AA0-BA89-14001051BE68}" type="pres">
      <dgm:prSet presAssocID="{9CBB784B-EC2C-4289-B5A3-998E1F999564}" presName="negativeSpace" presStyleCnt="0"/>
      <dgm:spPr/>
    </dgm:pt>
    <dgm:pt modelId="{55EC7241-B8C4-4BDA-B945-9AEA47BEAAAF}" type="pres">
      <dgm:prSet presAssocID="{9CBB784B-EC2C-4289-B5A3-998E1F999564}" presName="childText" presStyleLbl="conFgAcc1" presStyleIdx="0" presStyleCnt="4">
        <dgm:presLayoutVars>
          <dgm:bulletEnabled val="1"/>
        </dgm:presLayoutVars>
      </dgm:prSet>
      <dgm:spPr/>
    </dgm:pt>
    <dgm:pt modelId="{6B663E9D-0A44-40C7-BD2D-ADB2AF85FEF8}" type="pres">
      <dgm:prSet presAssocID="{8B4BFEAE-76A0-4139-A09D-644BF281D4D4}" presName="spaceBetweenRectangles" presStyleCnt="0"/>
      <dgm:spPr/>
    </dgm:pt>
    <dgm:pt modelId="{44376658-8E3E-4E46-9130-9C3F70DBF84B}" type="pres">
      <dgm:prSet presAssocID="{1ADDE028-7E3D-4310-B5E7-85D192AB52BE}" presName="parentLin" presStyleCnt="0"/>
      <dgm:spPr/>
    </dgm:pt>
    <dgm:pt modelId="{AED9CF41-1C28-41FE-B481-8383B5A19E37}" type="pres">
      <dgm:prSet presAssocID="{1ADDE028-7E3D-4310-B5E7-85D192AB52BE}" presName="parentLeftMargin" presStyleLbl="node1" presStyleIdx="0" presStyleCnt="4"/>
      <dgm:spPr/>
      <dgm:t>
        <a:bodyPr/>
        <a:lstStyle/>
        <a:p>
          <a:endParaRPr lang="en-AU"/>
        </a:p>
      </dgm:t>
    </dgm:pt>
    <dgm:pt modelId="{939D12BB-7911-4E2B-BCB4-895B4BB09EF4}" type="pres">
      <dgm:prSet presAssocID="{1ADDE028-7E3D-4310-B5E7-85D192AB52B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EB0DF89-7964-41D9-9585-A2EBCD9C73DE}" type="pres">
      <dgm:prSet presAssocID="{1ADDE028-7E3D-4310-B5E7-85D192AB52BE}" presName="negativeSpace" presStyleCnt="0"/>
      <dgm:spPr/>
    </dgm:pt>
    <dgm:pt modelId="{B64F9446-E605-4789-9C2C-652E80371E9D}" type="pres">
      <dgm:prSet presAssocID="{1ADDE028-7E3D-4310-B5E7-85D192AB52BE}" presName="childText" presStyleLbl="conFgAcc1" presStyleIdx="1" presStyleCnt="4">
        <dgm:presLayoutVars>
          <dgm:bulletEnabled val="1"/>
        </dgm:presLayoutVars>
      </dgm:prSet>
      <dgm:spPr/>
    </dgm:pt>
    <dgm:pt modelId="{45F0D52D-0586-4AE4-B198-3D4A3237C73C}" type="pres">
      <dgm:prSet presAssocID="{97BCC5A7-DD58-4486-8660-F93C7A8FEF64}" presName="spaceBetweenRectangles" presStyleCnt="0"/>
      <dgm:spPr/>
    </dgm:pt>
    <dgm:pt modelId="{4EE4858D-2B96-4CC6-8DA8-9537B196A05F}" type="pres">
      <dgm:prSet presAssocID="{4311C561-EF41-4D7C-94BA-7B51DD387CF7}" presName="parentLin" presStyleCnt="0"/>
      <dgm:spPr/>
    </dgm:pt>
    <dgm:pt modelId="{B131BA27-E1FD-462F-9089-06FF705F55D6}" type="pres">
      <dgm:prSet presAssocID="{4311C561-EF41-4D7C-94BA-7B51DD387CF7}" presName="parentLeftMargin" presStyleLbl="node1" presStyleIdx="1" presStyleCnt="4"/>
      <dgm:spPr/>
      <dgm:t>
        <a:bodyPr/>
        <a:lstStyle/>
        <a:p>
          <a:endParaRPr lang="en-AU"/>
        </a:p>
      </dgm:t>
    </dgm:pt>
    <dgm:pt modelId="{07AEDBD8-B531-4FA1-8B7C-D7F08E37ECB2}" type="pres">
      <dgm:prSet presAssocID="{4311C561-EF41-4D7C-94BA-7B51DD387CF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93D8F04-451B-4437-99B6-AEFC67140498}" type="pres">
      <dgm:prSet presAssocID="{4311C561-EF41-4D7C-94BA-7B51DD387CF7}" presName="negativeSpace" presStyleCnt="0"/>
      <dgm:spPr/>
    </dgm:pt>
    <dgm:pt modelId="{360655F3-DBCD-491E-BEEE-820B26FF9952}" type="pres">
      <dgm:prSet presAssocID="{4311C561-EF41-4D7C-94BA-7B51DD387CF7}" presName="childText" presStyleLbl="conFgAcc1" presStyleIdx="2" presStyleCnt="4">
        <dgm:presLayoutVars>
          <dgm:bulletEnabled val="1"/>
        </dgm:presLayoutVars>
      </dgm:prSet>
      <dgm:spPr/>
    </dgm:pt>
    <dgm:pt modelId="{A111CC7B-3748-4CCD-A695-C09FE9CA7B05}" type="pres">
      <dgm:prSet presAssocID="{1C75188D-7E60-40D5-B6E0-76B64998906C}" presName="spaceBetweenRectangles" presStyleCnt="0"/>
      <dgm:spPr/>
    </dgm:pt>
    <dgm:pt modelId="{7DF6EA66-243F-4BE3-8312-46983DFB35CB}" type="pres">
      <dgm:prSet presAssocID="{27A52234-215D-4B77-ADDA-DE2CEE670EC9}" presName="parentLin" presStyleCnt="0"/>
      <dgm:spPr/>
    </dgm:pt>
    <dgm:pt modelId="{5486736F-195F-4782-800A-95FFB692304E}" type="pres">
      <dgm:prSet presAssocID="{27A52234-215D-4B77-ADDA-DE2CEE670EC9}" presName="parentLeftMargin" presStyleLbl="node1" presStyleIdx="2" presStyleCnt="4"/>
      <dgm:spPr/>
      <dgm:t>
        <a:bodyPr/>
        <a:lstStyle/>
        <a:p>
          <a:endParaRPr lang="en-AU"/>
        </a:p>
      </dgm:t>
    </dgm:pt>
    <dgm:pt modelId="{6CD069DE-6E78-4833-9281-DDC6571129F2}" type="pres">
      <dgm:prSet presAssocID="{27A52234-215D-4B77-ADDA-DE2CEE670EC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BC7D906-A5CE-408C-A28B-65E6ADFC5000}" type="pres">
      <dgm:prSet presAssocID="{27A52234-215D-4B77-ADDA-DE2CEE670EC9}" presName="negativeSpace" presStyleCnt="0"/>
      <dgm:spPr/>
    </dgm:pt>
    <dgm:pt modelId="{4BC8DCB8-52CE-494D-971D-BC5FE1F5CA8A}" type="pres">
      <dgm:prSet presAssocID="{27A52234-215D-4B77-ADDA-DE2CEE670EC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AA7F4AB-0C2A-4760-AFA1-8C9686D13DB3}" type="presOf" srcId="{4311C561-EF41-4D7C-94BA-7B51DD387CF7}" destId="{07AEDBD8-B531-4FA1-8B7C-D7F08E37ECB2}" srcOrd="1" destOrd="0" presId="urn:microsoft.com/office/officeart/2005/8/layout/list1"/>
    <dgm:cxn modelId="{46D550F9-6577-4DA1-AF3C-17E1D3B10E29}" type="presOf" srcId="{E0088912-5F73-4956-87E3-F882E68D0DC5}" destId="{528974FE-B549-43E5-A5EB-46BC641CA8CC}" srcOrd="0" destOrd="0" presId="urn:microsoft.com/office/officeart/2005/8/layout/list1"/>
    <dgm:cxn modelId="{02FBB7F0-AF4F-40CB-8C0B-FA1E6A51C90A}" type="presOf" srcId="{27A52234-215D-4B77-ADDA-DE2CEE670EC9}" destId="{6CD069DE-6E78-4833-9281-DDC6571129F2}" srcOrd="1" destOrd="0" presId="urn:microsoft.com/office/officeart/2005/8/layout/list1"/>
    <dgm:cxn modelId="{571BFBB7-F351-41E2-ADBD-42A3D046F4A3}" type="presOf" srcId="{9CBB784B-EC2C-4289-B5A3-998E1F999564}" destId="{6634EBDE-C6A0-4F76-AFFD-81F170355729}" srcOrd="0" destOrd="0" presId="urn:microsoft.com/office/officeart/2005/8/layout/list1"/>
    <dgm:cxn modelId="{D7EF1049-823F-47A6-ACED-91CC984629DE}" type="presOf" srcId="{27A52234-215D-4B77-ADDA-DE2CEE670EC9}" destId="{5486736F-195F-4782-800A-95FFB692304E}" srcOrd="0" destOrd="0" presId="urn:microsoft.com/office/officeart/2005/8/layout/list1"/>
    <dgm:cxn modelId="{36FDAA4F-FDC8-49DB-9428-CE9D285F5EB7}" type="presOf" srcId="{1ADDE028-7E3D-4310-B5E7-85D192AB52BE}" destId="{939D12BB-7911-4E2B-BCB4-895B4BB09EF4}" srcOrd="1" destOrd="0" presId="urn:microsoft.com/office/officeart/2005/8/layout/list1"/>
    <dgm:cxn modelId="{FE1328B3-EAAA-453D-ACC5-EC426DBDDCEB}" type="presOf" srcId="{9CBB784B-EC2C-4289-B5A3-998E1F999564}" destId="{996B3645-2ACA-4B35-BE2C-BC0B61333D50}" srcOrd="1" destOrd="0" presId="urn:microsoft.com/office/officeart/2005/8/layout/list1"/>
    <dgm:cxn modelId="{A7A2E2D5-D062-4576-90A5-462289BCC750}" type="presOf" srcId="{4311C561-EF41-4D7C-94BA-7B51DD387CF7}" destId="{B131BA27-E1FD-462F-9089-06FF705F55D6}" srcOrd="0" destOrd="0" presId="urn:microsoft.com/office/officeart/2005/8/layout/list1"/>
    <dgm:cxn modelId="{28AE76F1-83AA-4CF5-AA8C-82B393115102}" srcId="{E0088912-5F73-4956-87E3-F882E68D0DC5}" destId="{1ADDE028-7E3D-4310-B5E7-85D192AB52BE}" srcOrd="1" destOrd="0" parTransId="{9A995279-9FC1-432C-BBA3-89EF4239AC5B}" sibTransId="{97BCC5A7-DD58-4486-8660-F93C7A8FEF64}"/>
    <dgm:cxn modelId="{E3FB76D4-97BD-46BF-A493-E5E0C152C1E2}" type="presOf" srcId="{1ADDE028-7E3D-4310-B5E7-85D192AB52BE}" destId="{AED9CF41-1C28-41FE-B481-8383B5A19E37}" srcOrd="0" destOrd="0" presId="urn:microsoft.com/office/officeart/2005/8/layout/list1"/>
    <dgm:cxn modelId="{D11E0640-6F00-4CB4-9C5A-BDC5713F86E4}" srcId="{E0088912-5F73-4956-87E3-F882E68D0DC5}" destId="{9CBB784B-EC2C-4289-B5A3-998E1F999564}" srcOrd="0" destOrd="0" parTransId="{F5EFA720-32A8-4FA7-936F-A4A3D043229E}" sibTransId="{8B4BFEAE-76A0-4139-A09D-644BF281D4D4}"/>
    <dgm:cxn modelId="{5BB30301-FBD7-462B-ADC7-CCDF22614CD2}" srcId="{E0088912-5F73-4956-87E3-F882E68D0DC5}" destId="{4311C561-EF41-4D7C-94BA-7B51DD387CF7}" srcOrd="2" destOrd="0" parTransId="{0031F7A5-A6D1-4149-88A2-D88A9234516E}" sibTransId="{1C75188D-7E60-40D5-B6E0-76B64998906C}"/>
    <dgm:cxn modelId="{9D9C29FE-6617-441D-9128-5C3E1F1FEC4E}" srcId="{E0088912-5F73-4956-87E3-F882E68D0DC5}" destId="{27A52234-215D-4B77-ADDA-DE2CEE670EC9}" srcOrd="3" destOrd="0" parTransId="{B289CD00-9FD8-4260-8154-DFD6444CDD1A}" sibTransId="{7A482017-D08F-4E9A-94A0-34CA35581980}"/>
    <dgm:cxn modelId="{F6A33805-5AA3-405E-A124-F1490459B8FE}" type="presParOf" srcId="{528974FE-B549-43E5-A5EB-46BC641CA8CC}" destId="{B69F9C63-9B19-4BEA-AF1F-7F8F8FB4F6C0}" srcOrd="0" destOrd="0" presId="urn:microsoft.com/office/officeart/2005/8/layout/list1"/>
    <dgm:cxn modelId="{D2A3FFB0-5D6C-4872-B9DB-EAC9C5A953A5}" type="presParOf" srcId="{B69F9C63-9B19-4BEA-AF1F-7F8F8FB4F6C0}" destId="{6634EBDE-C6A0-4F76-AFFD-81F170355729}" srcOrd="0" destOrd="0" presId="urn:microsoft.com/office/officeart/2005/8/layout/list1"/>
    <dgm:cxn modelId="{B4A6DCF4-0997-4FF4-BF3E-EE4E83A8AD00}" type="presParOf" srcId="{B69F9C63-9B19-4BEA-AF1F-7F8F8FB4F6C0}" destId="{996B3645-2ACA-4B35-BE2C-BC0B61333D50}" srcOrd="1" destOrd="0" presId="urn:microsoft.com/office/officeart/2005/8/layout/list1"/>
    <dgm:cxn modelId="{1198CAD1-790C-437E-83D8-2DD2960DED94}" type="presParOf" srcId="{528974FE-B549-43E5-A5EB-46BC641CA8CC}" destId="{87775113-9E64-4AA0-BA89-14001051BE68}" srcOrd="1" destOrd="0" presId="urn:microsoft.com/office/officeart/2005/8/layout/list1"/>
    <dgm:cxn modelId="{DD30A239-F8D2-4AC1-BBB8-ADF262505A00}" type="presParOf" srcId="{528974FE-B549-43E5-A5EB-46BC641CA8CC}" destId="{55EC7241-B8C4-4BDA-B945-9AEA47BEAAAF}" srcOrd="2" destOrd="0" presId="urn:microsoft.com/office/officeart/2005/8/layout/list1"/>
    <dgm:cxn modelId="{B22EDA1F-FDCB-4CDA-B765-1600C35F5123}" type="presParOf" srcId="{528974FE-B549-43E5-A5EB-46BC641CA8CC}" destId="{6B663E9D-0A44-40C7-BD2D-ADB2AF85FEF8}" srcOrd="3" destOrd="0" presId="urn:microsoft.com/office/officeart/2005/8/layout/list1"/>
    <dgm:cxn modelId="{B20D06C8-F2AA-4731-90B6-9F922EFCC507}" type="presParOf" srcId="{528974FE-B549-43E5-A5EB-46BC641CA8CC}" destId="{44376658-8E3E-4E46-9130-9C3F70DBF84B}" srcOrd="4" destOrd="0" presId="urn:microsoft.com/office/officeart/2005/8/layout/list1"/>
    <dgm:cxn modelId="{EDD9C5A6-C3D0-4766-919D-4BDF04E6E110}" type="presParOf" srcId="{44376658-8E3E-4E46-9130-9C3F70DBF84B}" destId="{AED9CF41-1C28-41FE-B481-8383B5A19E37}" srcOrd="0" destOrd="0" presId="urn:microsoft.com/office/officeart/2005/8/layout/list1"/>
    <dgm:cxn modelId="{EE9DA0FE-F2FD-4BA1-9E23-BB2967CA3E15}" type="presParOf" srcId="{44376658-8E3E-4E46-9130-9C3F70DBF84B}" destId="{939D12BB-7911-4E2B-BCB4-895B4BB09EF4}" srcOrd="1" destOrd="0" presId="urn:microsoft.com/office/officeart/2005/8/layout/list1"/>
    <dgm:cxn modelId="{FF40A8C8-4BB7-4B5B-92C0-F335D477130B}" type="presParOf" srcId="{528974FE-B549-43E5-A5EB-46BC641CA8CC}" destId="{3EB0DF89-7964-41D9-9585-A2EBCD9C73DE}" srcOrd="5" destOrd="0" presId="urn:microsoft.com/office/officeart/2005/8/layout/list1"/>
    <dgm:cxn modelId="{11837C7F-F68F-4EA8-8E85-C1025B0B128A}" type="presParOf" srcId="{528974FE-B549-43E5-A5EB-46BC641CA8CC}" destId="{B64F9446-E605-4789-9C2C-652E80371E9D}" srcOrd="6" destOrd="0" presId="urn:microsoft.com/office/officeart/2005/8/layout/list1"/>
    <dgm:cxn modelId="{D07821D4-A3D0-44D5-962C-8B33429B1303}" type="presParOf" srcId="{528974FE-B549-43E5-A5EB-46BC641CA8CC}" destId="{45F0D52D-0586-4AE4-B198-3D4A3237C73C}" srcOrd="7" destOrd="0" presId="urn:microsoft.com/office/officeart/2005/8/layout/list1"/>
    <dgm:cxn modelId="{7DF8126B-4A62-4C29-826A-E4D9F371A5C4}" type="presParOf" srcId="{528974FE-B549-43E5-A5EB-46BC641CA8CC}" destId="{4EE4858D-2B96-4CC6-8DA8-9537B196A05F}" srcOrd="8" destOrd="0" presId="urn:microsoft.com/office/officeart/2005/8/layout/list1"/>
    <dgm:cxn modelId="{700E8D88-70B8-4993-83E8-9E2F4BDE1DF1}" type="presParOf" srcId="{4EE4858D-2B96-4CC6-8DA8-9537B196A05F}" destId="{B131BA27-E1FD-462F-9089-06FF705F55D6}" srcOrd="0" destOrd="0" presId="urn:microsoft.com/office/officeart/2005/8/layout/list1"/>
    <dgm:cxn modelId="{72A50DC8-3776-436B-B39F-B2B47C17FE08}" type="presParOf" srcId="{4EE4858D-2B96-4CC6-8DA8-9537B196A05F}" destId="{07AEDBD8-B531-4FA1-8B7C-D7F08E37ECB2}" srcOrd="1" destOrd="0" presId="urn:microsoft.com/office/officeart/2005/8/layout/list1"/>
    <dgm:cxn modelId="{F77CA1E7-F317-4C1C-9E54-97F2CDB7B1FD}" type="presParOf" srcId="{528974FE-B549-43E5-A5EB-46BC641CA8CC}" destId="{993D8F04-451B-4437-99B6-AEFC67140498}" srcOrd="9" destOrd="0" presId="urn:microsoft.com/office/officeart/2005/8/layout/list1"/>
    <dgm:cxn modelId="{7904EB32-ADD8-445D-81DD-618100DD78D6}" type="presParOf" srcId="{528974FE-B549-43E5-A5EB-46BC641CA8CC}" destId="{360655F3-DBCD-491E-BEEE-820B26FF9952}" srcOrd="10" destOrd="0" presId="urn:microsoft.com/office/officeart/2005/8/layout/list1"/>
    <dgm:cxn modelId="{D06B1532-14C1-47FA-B95B-4A7DACBF0673}" type="presParOf" srcId="{528974FE-B549-43E5-A5EB-46BC641CA8CC}" destId="{A111CC7B-3748-4CCD-A695-C09FE9CA7B05}" srcOrd="11" destOrd="0" presId="urn:microsoft.com/office/officeart/2005/8/layout/list1"/>
    <dgm:cxn modelId="{7CEB284F-1087-4F84-B200-205741E2E649}" type="presParOf" srcId="{528974FE-B549-43E5-A5EB-46BC641CA8CC}" destId="{7DF6EA66-243F-4BE3-8312-46983DFB35CB}" srcOrd="12" destOrd="0" presId="urn:microsoft.com/office/officeart/2005/8/layout/list1"/>
    <dgm:cxn modelId="{1ABBF091-7179-438F-AFF7-A10166EEEFC6}" type="presParOf" srcId="{7DF6EA66-243F-4BE3-8312-46983DFB35CB}" destId="{5486736F-195F-4782-800A-95FFB692304E}" srcOrd="0" destOrd="0" presId="urn:microsoft.com/office/officeart/2005/8/layout/list1"/>
    <dgm:cxn modelId="{19BEE52D-A829-4CEE-A928-E3F09372B0B1}" type="presParOf" srcId="{7DF6EA66-243F-4BE3-8312-46983DFB35CB}" destId="{6CD069DE-6E78-4833-9281-DDC6571129F2}" srcOrd="1" destOrd="0" presId="urn:microsoft.com/office/officeart/2005/8/layout/list1"/>
    <dgm:cxn modelId="{18C7C7B4-47A0-4410-88BD-166306C2C96A}" type="presParOf" srcId="{528974FE-B549-43E5-A5EB-46BC641CA8CC}" destId="{5BC7D906-A5CE-408C-A28B-65E6ADFC5000}" srcOrd="13" destOrd="0" presId="urn:microsoft.com/office/officeart/2005/8/layout/list1"/>
    <dgm:cxn modelId="{E62DC0F7-A52B-49F1-A852-B209B329974A}" type="presParOf" srcId="{528974FE-B549-43E5-A5EB-46BC641CA8CC}" destId="{4BC8DCB8-52CE-494D-971D-BC5FE1F5CA8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610940-0A21-4481-806B-24BEC88C76A9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083CC8E1-F300-467E-B615-F9B5A9ADB4E4}">
      <dgm:prSet phldrT="[Text]" custT="1"/>
      <dgm:spPr/>
      <dgm:t>
        <a:bodyPr/>
        <a:lstStyle/>
        <a:p>
          <a:pPr algn="l"/>
          <a:r>
            <a:rPr lang="en-AU" sz="2400" dirty="0" smtClean="0"/>
            <a:t>APRA:</a:t>
          </a:r>
          <a:r>
            <a:rPr lang="en-AU" sz="1800" dirty="0" smtClean="0"/>
            <a:t> prudential regulator &amp; supervisor </a:t>
          </a:r>
          <a:br>
            <a:rPr lang="en-AU" sz="1800" dirty="0" smtClean="0"/>
          </a:br>
          <a:r>
            <a:rPr lang="en-AU" sz="1800" dirty="0" smtClean="0"/>
            <a:t/>
          </a:r>
          <a:br>
            <a:rPr lang="en-AU" sz="1800" dirty="0" smtClean="0"/>
          </a:br>
          <a:endParaRPr lang="en-AU" sz="1800" dirty="0"/>
        </a:p>
      </dgm:t>
    </dgm:pt>
    <dgm:pt modelId="{57A89FCA-1123-4FEC-A6CD-4CF80BD04E06}" type="parTrans" cxnId="{4C04A99B-332C-4482-A7DA-A2278EB1A7E9}">
      <dgm:prSet/>
      <dgm:spPr/>
      <dgm:t>
        <a:bodyPr/>
        <a:lstStyle/>
        <a:p>
          <a:endParaRPr lang="en-AU"/>
        </a:p>
      </dgm:t>
    </dgm:pt>
    <dgm:pt modelId="{BC19B032-105B-4B4F-8E26-77217D6C5280}" type="sibTrans" cxnId="{4C04A99B-332C-4482-A7DA-A2278EB1A7E9}">
      <dgm:prSet/>
      <dgm:spPr/>
      <dgm:t>
        <a:bodyPr/>
        <a:lstStyle/>
        <a:p>
          <a:endParaRPr lang="en-AU"/>
        </a:p>
      </dgm:t>
    </dgm:pt>
    <dgm:pt modelId="{28026435-2647-49F0-B01B-FC408D8DAA5B}">
      <dgm:prSet phldrT="[Text]" custT="1"/>
      <dgm:spPr/>
      <dgm:t>
        <a:bodyPr/>
        <a:lstStyle/>
        <a:p>
          <a:pPr algn="l"/>
          <a:endParaRPr lang="en-AU" sz="2350" dirty="0" smtClean="0"/>
        </a:p>
        <a:p>
          <a:pPr algn="l"/>
          <a:r>
            <a:rPr lang="en-AU" sz="2350" dirty="0" smtClean="0"/>
            <a:t>Treasury</a:t>
          </a:r>
          <a:r>
            <a:rPr lang="en-AU" sz="1800" dirty="0" smtClean="0"/>
            <a:t>: </a:t>
          </a:r>
          <a:br>
            <a:rPr lang="en-AU" sz="1800" dirty="0" smtClean="0"/>
          </a:br>
          <a:r>
            <a:rPr lang="en-AU" sz="1800" dirty="0" smtClean="0"/>
            <a:t>advises government</a:t>
          </a:r>
          <a:br>
            <a:rPr lang="en-AU" sz="1800" dirty="0" smtClean="0"/>
          </a:br>
          <a:endParaRPr lang="en-AU" sz="1800" dirty="0"/>
        </a:p>
      </dgm:t>
    </dgm:pt>
    <dgm:pt modelId="{B8F77D64-2E0D-4162-9B47-F87BC736A0CD}" type="parTrans" cxnId="{6608FD12-6A6C-4714-B678-9220E208737F}">
      <dgm:prSet/>
      <dgm:spPr/>
      <dgm:t>
        <a:bodyPr/>
        <a:lstStyle/>
        <a:p>
          <a:endParaRPr lang="en-AU"/>
        </a:p>
      </dgm:t>
    </dgm:pt>
    <dgm:pt modelId="{BA4968A6-CADF-494C-A017-79514BD0E660}" type="sibTrans" cxnId="{6608FD12-6A6C-4714-B678-9220E208737F}">
      <dgm:prSet/>
      <dgm:spPr/>
      <dgm:t>
        <a:bodyPr/>
        <a:lstStyle/>
        <a:p>
          <a:endParaRPr lang="en-AU"/>
        </a:p>
      </dgm:t>
    </dgm:pt>
    <dgm:pt modelId="{250AFA56-424E-460E-9B0D-A5D70DD15725}">
      <dgm:prSet phldrT="[Text]" custT="1"/>
      <dgm:spPr/>
      <dgm:t>
        <a:bodyPr/>
        <a:lstStyle/>
        <a:p>
          <a:endParaRPr lang="en-AU" sz="2400" dirty="0" smtClean="0"/>
        </a:p>
        <a:p>
          <a:r>
            <a:rPr lang="en-AU" sz="2400" dirty="0" smtClean="0"/>
            <a:t>ASIC:</a:t>
          </a:r>
          <a:r>
            <a:rPr lang="en-AU" sz="1800" dirty="0" smtClean="0"/>
            <a:t> market conduct, consumer protection</a:t>
          </a:r>
          <a:endParaRPr lang="en-AU" sz="1800" dirty="0"/>
        </a:p>
      </dgm:t>
    </dgm:pt>
    <dgm:pt modelId="{4C0886E4-5642-42B7-89BF-12E833644136}" type="parTrans" cxnId="{A8B72EB3-18E3-4948-9C43-420208A6D554}">
      <dgm:prSet/>
      <dgm:spPr/>
      <dgm:t>
        <a:bodyPr/>
        <a:lstStyle/>
        <a:p>
          <a:endParaRPr lang="en-AU"/>
        </a:p>
      </dgm:t>
    </dgm:pt>
    <dgm:pt modelId="{35677886-08E3-4759-A56D-281B147D63EC}" type="sibTrans" cxnId="{A8B72EB3-18E3-4948-9C43-420208A6D554}">
      <dgm:prSet/>
      <dgm:spPr/>
      <dgm:t>
        <a:bodyPr/>
        <a:lstStyle/>
        <a:p>
          <a:endParaRPr lang="en-AU"/>
        </a:p>
      </dgm:t>
    </dgm:pt>
    <dgm:pt modelId="{F8CD53D9-0330-4180-9A34-C1F9915B5996}">
      <dgm:prSet phldrT="[Text]" custT="1"/>
      <dgm:spPr/>
      <dgm:t>
        <a:bodyPr/>
        <a:lstStyle/>
        <a:p>
          <a:r>
            <a:rPr lang="en-AU" sz="2400" dirty="0" smtClean="0"/>
            <a:t>RBA:</a:t>
          </a:r>
          <a:r>
            <a:rPr lang="en-AU" sz="1800" dirty="0" smtClean="0"/>
            <a:t> central bank &amp; Chair of Council</a:t>
          </a:r>
          <a:br>
            <a:rPr lang="en-AU" sz="1800" dirty="0" smtClean="0"/>
          </a:br>
          <a:endParaRPr lang="en-AU" sz="1800" dirty="0"/>
        </a:p>
      </dgm:t>
    </dgm:pt>
    <dgm:pt modelId="{3E65A688-63D5-474B-BB1D-A8EC699D1B49}" type="sibTrans" cxnId="{52723BAC-ADDC-4418-BFBC-E2F20807C10D}">
      <dgm:prSet/>
      <dgm:spPr/>
      <dgm:t>
        <a:bodyPr/>
        <a:lstStyle/>
        <a:p>
          <a:endParaRPr lang="en-AU"/>
        </a:p>
      </dgm:t>
    </dgm:pt>
    <dgm:pt modelId="{4E19B43F-B16F-4F06-999E-79C4E1488085}" type="parTrans" cxnId="{52723BAC-ADDC-4418-BFBC-E2F20807C10D}">
      <dgm:prSet/>
      <dgm:spPr/>
      <dgm:t>
        <a:bodyPr/>
        <a:lstStyle/>
        <a:p>
          <a:endParaRPr lang="en-AU"/>
        </a:p>
      </dgm:t>
    </dgm:pt>
    <dgm:pt modelId="{5D9A5AE6-EF8D-40A4-9D83-F64C64F4F167}" type="pres">
      <dgm:prSet presAssocID="{A1610940-0A21-4481-806B-24BEC88C76A9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9E93299D-3ACB-41D2-9022-3C8348E900EC}" type="pres">
      <dgm:prSet presAssocID="{A1610940-0A21-4481-806B-24BEC88C76A9}" presName="children" presStyleCnt="0"/>
      <dgm:spPr/>
    </dgm:pt>
    <dgm:pt modelId="{B769CDA9-4B7D-4092-86CD-169293E2F246}" type="pres">
      <dgm:prSet presAssocID="{A1610940-0A21-4481-806B-24BEC88C76A9}" presName="childPlaceholder" presStyleCnt="0"/>
      <dgm:spPr/>
    </dgm:pt>
    <dgm:pt modelId="{9725FDDA-D7E3-4D04-96FC-5D4AB4ED64F4}" type="pres">
      <dgm:prSet presAssocID="{A1610940-0A21-4481-806B-24BEC88C76A9}" presName="circle" presStyleCnt="0"/>
      <dgm:spPr/>
    </dgm:pt>
    <dgm:pt modelId="{4DC3D54B-612E-41CA-9B33-ED0C55CFC753}" type="pres">
      <dgm:prSet presAssocID="{A1610940-0A21-4481-806B-24BEC88C76A9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331BC5B-03B0-4BDF-8DAE-2BC34A9A12ED}" type="pres">
      <dgm:prSet presAssocID="{A1610940-0A21-4481-806B-24BEC88C76A9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1E70193-0892-4CA8-9994-DC809AE4B21E}" type="pres">
      <dgm:prSet presAssocID="{A1610940-0A21-4481-806B-24BEC88C76A9}" presName="quadrant3" presStyleLbl="node1" presStyleIdx="2" presStyleCnt="4" custScaleX="99999" custLinFactNeighborX="998" custLinFactNeighborY="456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0B8E50A-C6D0-4CD0-BD2B-FE742F72F8C1}" type="pres">
      <dgm:prSet presAssocID="{A1610940-0A21-4481-806B-24BEC88C76A9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5C48E5C-ADF8-4EE2-9AAF-91528ABF6CCE}" type="pres">
      <dgm:prSet presAssocID="{A1610940-0A21-4481-806B-24BEC88C76A9}" presName="quadrantPlaceholder" presStyleCnt="0"/>
      <dgm:spPr/>
    </dgm:pt>
    <dgm:pt modelId="{5D4F9DBE-6C89-4702-B5BF-FA2CE6605CB4}" type="pres">
      <dgm:prSet presAssocID="{A1610940-0A21-4481-806B-24BEC88C76A9}" presName="center1" presStyleLbl="fgShp" presStyleIdx="0" presStyleCnt="2"/>
      <dgm:spPr/>
    </dgm:pt>
    <dgm:pt modelId="{09440CD8-F30D-4408-AD05-DA324DB1225C}" type="pres">
      <dgm:prSet presAssocID="{A1610940-0A21-4481-806B-24BEC88C76A9}" presName="center2" presStyleLbl="fgShp" presStyleIdx="1" presStyleCnt="2"/>
      <dgm:spPr/>
    </dgm:pt>
  </dgm:ptLst>
  <dgm:cxnLst>
    <dgm:cxn modelId="{52723BAC-ADDC-4418-BFBC-E2F20807C10D}" srcId="{A1610940-0A21-4481-806B-24BEC88C76A9}" destId="{F8CD53D9-0330-4180-9A34-C1F9915B5996}" srcOrd="0" destOrd="0" parTransId="{4E19B43F-B16F-4F06-999E-79C4E1488085}" sibTransId="{3E65A688-63D5-474B-BB1D-A8EC699D1B49}"/>
    <dgm:cxn modelId="{2030AA46-10E0-470A-969E-836C1C686981}" type="presOf" srcId="{083CC8E1-F300-467E-B615-F9B5A9ADB4E4}" destId="{4331BC5B-03B0-4BDF-8DAE-2BC34A9A12ED}" srcOrd="0" destOrd="0" presId="urn:microsoft.com/office/officeart/2005/8/layout/cycle4#1"/>
    <dgm:cxn modelId="{4B4CB8E1-4E43-4310-8D85-9C3B71EB1343}" type="presOf" srcId="{250AFA56-424E-460E-9B0D-A5D70DD15725}" destId="{C0B8E50A-C6D0-4CD0-BD2B-FE742F72F8C1}" srcOrd="0" destOrd="0" presId="urn:microsoft.com/office/officeart/2005/8/layout/cycle4#1"/>
    <dgm:cxn modelId="{4C04A99B-332C-4482-A7DA-A2278EB1A7E9}" srcId="{A1610940-0A21-4481-806B-24BEC88C76A9}" destId="{083CC8E1-F300-467E-B615-F9B5A9ADB4E4}" srcOrd="1" destOrd="0" parTransId="{57A89FCA-1123-4FEC-A6CD-4CF80BD04E06}" sibTransId="{BC19B032-105B-4B4F-8E26-77217D6C5280}"/>
    <dgm:cxn modelId="{A8B72EB3-18E3-4948-9C43-420208A6D554}" srcId="{A1610940-0A21-4481-806B-24BEC88C76A9}" destId="{250AFA56-424E-460E-9B0D-A5D70DD15725}" srcOrd="3" destOrd="0" parTransId="{4C0886E4-5642-42B7-89BF-12E833644136}" sibTransId="{35677886-08E3-4759-A56D-281B147D63EC}"/>
    <dgm:cxn modelId="{6608FD12-6A6C-4714-B678-9220E208737F}" srcId="{A1610940-0A21-4481-806B-24BEC88C76A9}" destId="{28026435-2647-49F0-B01B-FC408D8DAA5B}" srcOrd="2" destOrd="0" parTransId="{B8F77D64-2E0D-4162-9B47-F87BC736A0CD}" sibTransId="{BA4968A6-CADF-494C-A017-79514BD0E660}"/>
    <dgm:cxn modelId="{4FBF0E21-B069-4CEE-A24A-5A5750CE81A4}" type="presOf" srcId="{28026435-2647-49F0-B01B-FC408D8DAA5B}" destId="{51E70193-0892-4CA8-9994-DC809AE4B21E}" srcOrd="0" destOrd="0" presId="urn:microsoft.com/office/officeart/2005/8/layout/cycle4#1"/>
    <dgm:cxn modelId="{0A3AE8D1-19E0-4346-A123-0527911A01B1}" type="presOf" srcId="{F8CD53D9-0330-4180-9A34-C1F9915B5996}" destId="{4DC3D54B-612E-41CA-9B33-ED0C55CFC753}" srcOrd="0" destOrd="0" presId="urn:microsoft.com/office/officeart/2005/8/layout/cycle4#1"/>
    <dgm:cxn modelId="{A5304749-A8A7-4B92-A5B8-E085C3B798F2}" type="presOf" srcId="{A1610940-0A21-4481-806B-24BEC88C76A9}" destId="{5D9A5AE6-EF8D-40A4-9D83-F64C64F4F167}" srcOrd="0" destOrd="0" presId="urn:microsoft.com/office/officeart/2005/8/layout/cycle4#1"/>
    <dgm:cxn modelId="{BFB9B607-F36D-4B0B-958C-0D046550C98D}" type="presParOf" srcId="{5D9A5AE6-EF8D-40A4-9D83-F64C64F4F167}" destId="{9E93299D-3ACB-41D2-9022-3C8348E900EC}" srcOrd="0" destOrd="0" presId="urn:microsoft.com/office/officeart/2005/8/layout/cycle4#1"/>
    <dgm:cxn modelId="{D4B6435D-8A9F-4FF1-BE9D-CEA188AB9CE5}" type="presParOf" srcId="{9E93299D-3ACB-41D2-9022-3C8348E900EC}" destId="{B769CDA9-4B7D-4092-86CD-169293E2F246}" srcOrd="0" destOrd="0" presId="urn:microsoft.com/office/officeart/2005/8/layout/cycle4#1"/>
    <dgm:cxn modelId="{7034F9F9-F25E-47E8-9E20-F0921672048D}" type="presParOf" srcId="{5D9A5AE6-EF8D-40A4-9D83-F64C64F4F167}" destId="{9725FDDA-D7E3-4D04-96FC-5D4AB4ED64F4}" srcOrd="1" destOrd="0" presId="urn:microsoft.com/office/officeart/2005/8/layout/cycle4#1"/>
    <dgm:cxn modelId="{EE50A317-6F9C-4A84-9FC9-77CC86214293}" type="presParOf" srcId="{9725FDDA-D7E3-4D04-96FC-5D4AB4ED64F4}" destId="{4DC3D54B-612E-41CA-9B33-ED0C55CFC753}" srcOrd="0" destOrd="0" presId="urn:microsoft.com/office/officeart/2005/8/layout/cycle4#1"/>
    <dgm:cxn modelId="{59A7C31A-09C2-449B-98E3-03F52A88FAF8}" type="presParOf" srcId="{9725FDDA-D7E3-4D04-96FC-5D4AB4ED64F4}" destId="{4331BC5B-03B0-4BDF-8DAE-2BC34A9A12ED}" srcOrd="1" destOrd="0" presId="urn:microsoft.com/office/officeart/2005/8/layout/cycle4#1"/>
    <dgm:cxn modelId="{0E2413F4-2C9A-43C1-B01A-B5AFD5FD1AFF}" type="presParOf" srcId="{9725FDDA-D7E3-4D04-96FC-5D4AB4ED64F4}" destId="{51E70193-0892-4CA8-9994-DC809AE4B21E}" srcOrd="2" destOrd="0" presId="urn:microsoft.com/office/officeart/2005/8/layout/cycle4#1"/>
    <dgm:cxn modelId="{E8CE0BEF-0057-4FCA-A271-44282E88D410}" type="presParOf" srcId="{9725FDDA-D7E3-4D04-96FC-5D4AB4ED64F4}" destId="{C0B8E50A-C6D0-4CD0-BD2B-FE742F72F8C1}" srcOrd="3" destOrd="0" presId="urn:microsoft.com/office/officeart/2005/8/layout/cycle4#1"/>
    <dgm:cxn modelId="{ED0D6738-17A3-4A33-B821-48AE328F88A3}" type="presParOf" srcId="{9725FDDA-D7E3-4D04-96FC-5D4AB4ED64F4}" destId="{55C48E5C-ADF8-4EE2-9AAF-91528ABF6CCE}" srcOrd="4" destOrd="0" presId="urn:microsoft.com/office/officeart/2005/8/layout/cycle4#1"/>
    <dgm:cxn modelId="{5FC47227-C091-435B-A5A5-716A46C5CD59}" type="presParOf" srcId="{5D9A5AE6-EF8D-40A4-9D83-F64C64F4F167}" destId="{5D4F9DBE-6C89-4702-B5BF-FA2CE6605CB4}" srcOrd="2" destOrd="0" presId="urn:microsoft.com/office/officeart/2005/8/layout/cycle4#1"/>
    <dgm:cxn modelId="{8AE591C8-231B-4B1E-9559-7B804D99AB5E}" type="presParOf" srcId="{5D9A5AE6-EF8D-40A4-9D83-F64C64F4F167}" destId="{09440CD8-F30D-4408-AD05-DA324DB1225C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14D4C6-CB7F-4794-AA18-23EEA6631BF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2714A287-1F0C-4FF8-93DB-78B8BC0815B5}">
      <dgm:prSet/>
      <dgm:spPr/>
      <dgm:t>
        <a:bodyPr/>
        <a:lstStyle/>
        <a:p>
          <a:r>
            <a:rPr lang="en-AU" dirty="0" smtClean="0"/>
            <a:t>APRA: required to take account of financial stability in carrying out its activities</a:t>
          </a:r>
        </a:p>
      </dgm:t>
    </dgm:pt>
    <dgm:pt modelId="{32259251-66DC-429B-A4A5-516B4EF01543}" type="parTrans" cxnId="{E10CC856-19DA-4164-943E-C0389E895C44}">
      <dgm:prSet/>
      <dgm:spPr/>
      <dgm:t>
        <a:bodyPr/>
        <a:lstStyle/>
        <a:p>
          <a:endParaRPr lang="en-AU"/>
        </a:p>
      </dgm:t>
    </dgm:pt>
    <dgm:pt modelId="{C2D6E433-F563-4D76-8F79-CF0AA0599D58}" type="sibTrans" cxnId="{E10CC856-19DA-4164-943E-C0389E895C44}">
      <dgm:prSet/>
      <dgm:spPr/>
      <dgm:t>
        <a:bodyPr/>
        <a:lstStyle/>
        <a:p>
          <a:endParaRPr lang="en-AU"/>
        </a:p>
      </dgm:t>
    </dgm:pt>
    <dgm:pt modelId="{83FD1AEF-0909-4FDC-98CA-0642FCA1AAC0}">
      <dgm:prSet/>
      <dgm:spPr/>
      <dgm:t>
        <a:bodyPr/>
        <a:lstStyle/>
        <a:p>
          <a:r>
            <a:rPr lang="en-AU" dirty="0" smtClean="0"/>
            <a:t>RBA: financial system stability with role of liquidity provider to system  and regulatory powers over payments system</a:t>
          </a:r>
        </a:p>
      </dgm:t>
    </dgm:pt>
    <dgm:pt modelId="{B779B952-6314-4216-AEDA-F054F9ECF32B}" type="parTrans" cxnId="{D3811C5B-96D0-432C-8389-37DD2699CFAE}">
      <dgm:prSet/>
      <dgm:spPr/>
      <dgm:t>
        <a:bodyPr/>
        <a:lstStyle/>
        <a:p>
          <a:endParaRPr lang="en-AU"/>
        </a:p>
      </dgm:t>
    </dgm:pt>
    <dgm:pt modelId="{03208B81-07C6-41F3-95C5-DFBAC5EE6FBC}" type="sibTrans" cxnId="{D3811C5B-96D0-432C-8389-37DD2699CFAE}">
      <dgm:prSet/>
      <dgm:spPr/>
      <dgm:t>
        <a:bodyPr/>
        <a:lstStyle/>
        <a:p>
          <a:endParaRPr lang="en-AU"/>
        </a:p>
      </dgm:t>
    </dgm:pt>
    <dgm:pt modelId="{2AE29BF7-458F-4BF2-B8C9-97486BD3ED66}" type="pres">
      <dgm:prSet presAssocID="{1114D4C6-CB7F-4794-AA18-23EEA6631B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FD51E9C8-2843-461C-87ED-17B2955AE1B0}" type="pres">
      <dgm:prSet presAssocID="{2714A287-1F0C-4FF8-93DB-78B8BC0815B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423E80-CDD3-4C8E-A6C0-B491CA22F747}" type="pres">
      <dgm:prSet presAssocID="{C2D6E433-F563-4D76-8F79-CF0AA0599D58}" presName="spacer" presStyleCnt="0"/>
      <dgm:spPr/>
    </dgm:pt>
    <dgm:pt modelId="{B9B33628-8261-4CFE-8558-A9D81E3B4472}" type="pres">
      <dgm:prSet presAssocID="{83FD1AEF-0909-4FDC-98CA-0642FCA1AAC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F93C8CDB-FC49-49FB-B12A-67B64627A3CA}" type="presOf" srcId="{83FD1AEF-0909-4FDC-98CA-0642FCA1AAC0}" destId="{B9B33628-8261-4CFE-8558-A9D81E3B4472}" srcOrd="0" destOrd="0" presId="urn:microsoft.com/office/officeart/2005/8/layout/vList2"/>
    <dgm:cxn modelId="{E10CC856-19DA-4164-943E-C0389E895C44}" srcId="{1114D4C6-CB7F-4794-AA18-23EEA6631BF3}" destId="{2714A287-1F0C-4FF8-93DB-78B8BC0815B5}" srcOrd="0" destOrd="0" parTransId="{32259251-66DC-429B-A4A5-516B4EF01543}" sibTransId="{C2D6E433-F563-4D76-8F79-CF0AA0599D58}"/>
    <dgm:cxn modelId="{D3811C5B-96D0-432C-8389-37DD2699CFAE}" srcId="{1114D4C6-CB7F-4794-AA18-23EEA6631BF3}" destId="{83FD1AEF-0909-4FDC-98CA-0642FCA1AAC0}" srcOrd="1" destOrd="0" parTransId="{B779B952-6314-4216-AEDA-F054F9ECF32B}" sibTransId="{03208B81-07C6-41F3-95C5-DFBAC5EE6FBC}"/>
    <dgm:cxn modelId="{4AD46F95-EC8F-41F2-B7B3-798495350C26}" type="presOf" srcId="{1114D4C6-CB7F-4794-AA18-23EEA6631BF3}" destId="{2AE29BF7-458F-4BF2-B8C9-97486BD3ED66}" srcOrd="0" destOrd="0" presId="urn:microsoft.com/office/officeart/2005/8/layout/vList2"/>
    <dgm:cxn modelId="{A46EA3FD-2B8C-426B-ABD9-7948A8FD17A3}" type="presOf" srcId="{2714A287-1F0C-4FF8-93DB-78B8BC0815B5}" destId="{FD51E9C8-2843-461C-87ED-17B2955AE1B0}" srcOrd="0" destOrd="0" presId="urn:microsoft.com/office/officeart/2005/8/layout/vList2"/>
    <dgm:cxn modelId="{9293E1C3-BFA0-4821-8018-A17EF1C26E02}" type="presParOf" srcId="{2AE29BF7-458F-4BF2-B8C9-97486BD3ED66}" destId="{FD51E9C8-2843-461C-87ED-17B2955AE1B0}" srcOrd="0" destOrd="0" presId="urn:microsoft.com/office/officeart/2005/8/layout/vList2"/>
    <dgm:cxn modelId="{B1C118F6-6E22-4131-AC8D-913E1A2DD2A4}" type="presParOf" srcId="{2AE29BF7-458F-4BF2-B8C9-97486BD3ED66}" destId="{85423E80-CDD3-4C8E-A6C0-B491CA22F747}" srcOrd="1" destOrd="0" presId="urn:microsoft.com/office/officeart/2005/8/layout/vList2"/>
    <dgm:cxn modelId="{510B3F96-1DE0-4999-9D6E-B2FAD57AEC23}" type="presParOf" srcId="{2AE29BF7-458F-4BF2-B8C9-97486BD3ED66}" destId="{B9B33628-8261-4CFE-8558-A9D81E3B447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C7241-B8C4-4BDA-B945-9AEA47BEAAAF}">
      <dsp:nvSpPr>
        <dsp:cNvPr id="0" name=""/>
        <dsp:cNvSpPr/>
      </dsp:nvSpPr>
      <dsp:spPr>
        <a:xfrm>
          <a:off x="0" y="504741"/>
          <a:ext cx="7210425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6B3645-2ACA-4B35-BE2C-BC0B61333D50}">
      <dsp:nvSpPr>
        <dsp:cNvPr id="0" name=""/>
        <dsp:cNvSpPr/>
      </dsp:nvSpPr>
      <dsp:spPr>
        <a:xfrm>
          <a:off x="360521" y="150501"/>
          <a:ext cx="504729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76" tIns="0" rIns="19077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Clear financial stability mandates</a:t>
          </a:r>
          <a:endParaRPr lang="en-AU" sz="2400" kern="1200" dirty="0"/>
        </a:p>
      </dsp:txBody>
      <dsp:txXfrm>
        <a:off x="395106" y="185086"/>
        <a:ext cx="4978127" cy="639310"/>
      </dsp:txXfrm>
    </dsp:sp>
    <dsp:sp modelId="{B64F9446-E605-4789-9C2C-652E80371E9D}">
      <dsp:nvSpPr>
        <dsp:cNvPr id="0" name=""/>
        <dsp:cNvSpPr/>
      </dsp:nvSpPr>
      <dsp:spPr>
        <a:xfrm>
          <a:off x="0" y="1593381"/>
          <a:ext cx="7210425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9D12BB-7911-4E2B-BCB4-895B4BB09EF4}">
      <dsp:nvSpPr>
        <dsp:cNvPr id="0" name=""/>
        <dsp:cNvSpPr/>
      </dsp:nvSpPr>
      <dsp:spPr>
        <a:xfrm>
          <a:off x="360521" y="1239141"/>
          <a:ext cx="504729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76" tIns="0" rIns="19077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Agencies take system-wide view</a:t>
          </a:r>
          <a:endParaRPr lang="en-AU" sz="2400" kern="1200" dirty="0"/>
        </a:p>
      </dsp:txBody>
      <dsp:txXfrm>
        <a:off x="395106" y="1273726"/>
        <a:ext cx="4978127" cy="639310"/>
      </dsp:txXfrm>
    </dsp:sp>
    <dsp:sp modelId="{360655F3-DBCD-491E-BEEE-820B26FF9952}">
      <dsp:nvSpPr>
        <dsp:cNvPr id="0" name=""/>
        <dsp:cNvSpPr/>
      </dsp:nvSpPr>
      <dsp:spPr>
        <a:xfrm>
          <a:off x="0" y="2682021"/>
          <a:ext cx="7210425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AEDBD8-B531-4FA1-8B7C-D7F08E37ECB2}">
      <dsp:nvSpPr>
        <dsp:cNvPr id="0" name=""/>
        <dsp:cNvSpPr/>
      </dsp:nvSpPr>
      <dsp:spPr>
        <a:xfrm>
          <a:off x="360521" y="2327781"/>
          <a:ext cx="504729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76" tIns="0" rIns="19077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Strong and cooperative relationship </a:t>
          </a:r>
          <a:endParaRPr lang="en-AU" sz="2400" kern="1200" dirty="0"/>
        </a:p>
      </dsp:txBody>
      <dsp:txXfrm>
        <a:off x="395106" y="2362366"/>
        <a:ext cx="4978127" cy="639310"/>
      </dsp:txXfrm>
    </dsp:sp>
    <dsp:sp modelId="{4BC8DCB8-52CE-494D-971D-BC5FE1F5CA8A}">
      <dsp:nvSpPr>
        <dsp:cNvPr id="0" name=""/>
        <dsp:cNvSpPr/>
      </dsp:nvSpPr>
      <dsp:spPr>
        <a:xfrm>
          <a:off x="0" y="3770661"/>
          <a:ext cx="7210425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D069DE-6E78-4833-9281-DDC6571129F2}">
      <dsp:nvSpPr>
        <dsp:cNvPr id="0" name=""/>
        <dsp:cNvSpPr/>
      </dsp:nvSpPr>
      <dsp:spPr>
        <a:xfrm>
          <a:off x="360521" y="3416421"/>
          <a:ext cx="504729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776" tIns="0" rIns="19077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Council of Financial Regulators</a:t>
          </a:r>
          <a:endParaRPr lang="en-AU" sz="2400" kern="1200" dirty="0"/>
        </a:p>
      </dsp:txBody>
      <dsp:txXfrm>
        <a:off x="395106" y="3451006"/>
        <a:ext cx="4978127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3D54B-612E-41CA-9B33-ED0C55CFC753}">
      <dsp:nvSpPr>
        <dsp:cNvPr id="0" name=""/>
        <dsp:cNvSpPr/>
      </dsp:nvSpPr>
      <dsp:spPr>
        <a:xfrm>
          <a:off x="1453742" y="276871"/>
          <a:ext cx="2103255" cy="210325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RBA:</a:t>
          </a:r>
          <a:r>
            <a:rPr lang="en-AU" sz="1800" kern="1200" dirty="0" smtClean="0"/>
            <a:t> central bank &amp; Chair of Council</a:t>
          </a:r>
          <a:br>
            <a:rPr lang="en-AU" sz="1800" kern="1200" dirty="0" smtClean="0"/>
          </a:br>
          <a:endParaRPr lang="en-AU" sz="1800" kern="1200" dirty="0"/>
        </a:p>
      </dsp:txBody>
      <dsp:txXfrm>
        <a:off x="2069771" y="892900"/>
        <a:ext cx="1487226" cy="1487226"/>
      </dsp:txXfrm>
    </dsp:sp>
    <dsp:sp modelId="{4331BC5B-03B0-4BDF-8DAE-2BC34A9A12ED}">
      <dsp:nvSpPr>
        <dsp:cNvPr id="0" name=""/>
        <dsp:cNvSpPr/>
      </dsp:nvSpPr>
      <dsp:spPr>
        <a:xfrm rot="5400000">
          <a:off x="3654146" y="276871"/>
          <a:ext cx="2103255" cy="210325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APRA:</a:t>
          </a:r>
          <a:r>
            <a:rPr lang="en-AU" sz="1800" kern="1200" dirty="0" smtClean="0"/>
            <a:t> prudential regulator &amp; supervisor </a:t>
          </a:r>
          <a:br>
            <a:rPr lang="en-AU" sz="1800" kern="1200" dirty="0" smtClean="0"/>
          </a:br>
          <a:r>
            <a:rPr lang="en-AU" sz="1800" kern="1200" dirty="0" smtClean="0"/>
            <a:t/>
          </a:r>
          <a:br>
            <a:rPr lang="en-AU" sz="1800" kern="1200" dirty="0" smtClean="0"/>
          </a:br>
          <a:endParaRPr lang="en-AU" sz="1800" kern="1200" dirty="0"/>
        </a:p>
      </dsp:txBody>
      <dsp:txXfrm rot="-5400000">
        <a:off x="3654146" y="892900"/>
        <a:ext cx="1487226" cy="1487226"/>
      </dsp:txXfrm>
    </dsp:sp>
    <dsp:sp modelId="{51E70193-0892-4CA8-9994-DC809AE4B21E}">
      <dsp:nvSpPr>
        <dsp:cNvPr id="0" name=""/>
        <dsp:cNvSpPr/>
      </dsp:nvSpPr>
      <dsp:spPr>
        <a:xfrm rot="10800000">
          <a:off x="3675147" y="2486866"/>
          <a:ext cx="2103234" cy="210325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445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350" kern="1200" dirty="0" smtClean="0"/>
        </a:p>
        <a:p>
          <a:pPr lvl="0" algn="l" defTabSz="10445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350" kern="1200" dirty="0" smtClean="0"/>
            <a:t>Treasury</a:t>
          </a:r>
          <a:r>
            <a:rPr lang="en-AU" sz="1800" kern="1200" dirty="0" smtClean="0"/>
            <a:t>: </a:t>
          </a:r>
          <a:br>
            <a:rPr lang="en-AU" sz="1800" kern="1200" dirty="0" smtClean="0"/>
          </a:br>
          <a:r>
            <a:rPr lang="en-AU" sz="1800" kern="1200" dirty="0" smtClean="0"/>
            <a:t>advises government</a:t>
          </a:r>
          <a:br>
            <a:rPr lang="en-AU" sz="1800" kern="1200" dirty="0" smtClean="0"/>
          </a:br>
          <a:endParaRPr lang="en-AU" sz="1800" kern="1200" dirty="0"/>
        </a:p>
      </dsp:txBody>
      <dsp:txXfrm rot="10800000">
        <a:off x="3675147" y="2486866"/>
        <a:ext cx="1487211" cy="1487226"/>
      </dsp:txXfrm>
    </dsp:sp>
    <dsp:sp modelId="{C0B8E50A-C6D0-4CD0-BD2B-FE742F72F8C1}">
      <dsp:nvSpPr>
        <dsp:cNvPr id="0" name=""/>
        <dsp:cNvSpPr/>
      </dsp:nvSpPr>
      <dsp:spPr>
        <a:xfrm rot="16200000">
          <a:off x="1453742" y="2477275"/>
          <a:ext cx="2103255" cy="2103255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ASIC:</a:t>
          </a:r>
          <a:r>
            <a:rPr lang="en-AU" sz="1800" kern="1200" dirty="0" smtClean="0"/>
            <a:t> market conduct, consumer protection</a:t>
          </a:r>
          <a:endParaRPr lang="en-AU" sz="1800" kern="1200" dirty="0"/>
        </a:p>
      </dsp:txBody>
      <dsp:txXfrm rot="5400000">
        <a:off x="2069771" y="2477275"/>
        <a:ext cx="1487226" cy="1487226"/>
      </dsp:txXfrm>
    </dsp:sp>
    <dsp:sp modelId="{5D4F9DBE-6C89-4702-B5BF-FA2CE6605CB4}">
      <dsp:nvSpPr>
        <dsp:cNvPr id="0" name=""/>
        <dsp:cNvSpPr/>
      </dsp:nvSpPr>
      <dsp:spPr>
        <a:xfrm>
          <a:off x="3242481" y="1991535"/>
          <a:ext cx="726181" cy="63146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40CD8-F30D-4408-AD05-DA324DB1225C}">
      <dsp:nvSpPr>
        <dsp:cNvPr id="0" name=""/>
        <dsp:cNvSpPr/>
      </dsp:nvSpPr>
      <dsp:spPr>
        <a:xfrm rot="10800000">
          <a:off x="3242481" y="2234405"/>
          <a:ext cx="726181" cy="63146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51E9C8-2843-461C-87ED-17B2955AE1B0}">
      <dsp:nvSpPr>
        <dsp:cNvPr id="0" name=""/>
        <dsp:cNvSpPr/>
      </dsp:nvSpPr>
      <dsp:spPr>
        <a:xfrm>
          <a:off x="0" y="40187"/>
          <a:ext cx="7210425" cy="2606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700" kern="1200" dirty="0" smtClean="0"/>
            <a:t>APRA: required to take account of financial stability in carrying out its activities</a:t>
          </a:r>
        </a:p>
      </dsp:txBody>
      <dsp:txXfrm>
        <a:off x="127257" y="167444"/>
        <a:ext cx="6955911" cy="2352355"/>
      </dsp:txXfrm>
    </dsp:sp>
    <dsp:sp modelId="{B9B33628-8261-4CFE-8558-A9D81E3B4472}">
      <dsp:nvSpPr>
        <dsp:cNvPr id="0" name=""/>
        <dsp:cNvSpPr/>
      </dsp:nvSpPr>
      <dsp:spPr>
        <a:xfrm>
          <a:off x="0" y="2753617"/>
          <a:ext cx="7210425" cy="2606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3700" kern="1200" dirty="0" smtClean="0"/>
            <a:t>RBA: financial system stability with role of liquidity provider to system  and regulatory powers over payments system</a:t>
          </a:r>
        </a:p>
      </dsp:txBody>
      <dsp:txXfrm>
        <a:off x="127257" y="2880874"/>
        <a:ext cx="6955911" cy="2352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30625" y="211138"/>
            <a:ext cx="2776538" cy="208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80" tIns="45290" rIns="90580" bIns="45290" rtlCol="0" anchor="ctr"/>
          <a:lstStyle/>
          <a:p>
            <a:endParaRPr lang="en-AU" dirty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0580" tIns="45290" rIns="90580" bIns="45290" rtlCol="0"/>
          <a:lstStyle>
            <a:lvl1pPr algn="r">
              <a:defRPr sz="1200"/>
            </a:lvl1pPr>
          </a:lstStyle>
          <a:p>
            <a:fld id="{E183790D-F575-4C30-972F-2478FE905D86}" type="datetimeFigureOut">
              <a:rPr lang="en-AU" smtClean="0"/>
              <a:pPr/>
              <a:t>4/12/2012</a:t>
            </a:fld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5331" y="211111"/>
            <a:ext cx="6352075" cy="9411931"/>
          </a:xfrm>
          <a:prstGeom prst="rect">
            <a:avLst/>
          </a:prstGeom>
        </p:spPr>
        <p:txBody>
          <a:bodyPr vert="horz" lIns="90580" tIns="45290" rIns="90580" bIns="4529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887186" cy="495300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1"/>
            <a:ext cx="2887186" cy="495300"/>
          </a:xfrm>
          <a:prstGeom prst="rect">
            <a:avLst/>
          </a:prstGeom>
        </p:spPr>
        <p:txBody>
          <a:bodyPr vert="horz" lIns="90580" tIns="45290" rIns="90580" bIns="45290" rtlCol="0" anchor="b"/>
          <a:lstStyle>
            <a:lvl1pPr algn="r">
              <a:defRPr sz="1200"/>
            </a:lvl1pPr>
          </a:lstStyle>
          <a:p>
            <a:fld id="{F780868C-53D6-404F-A43F-71D1D7BB076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1251561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82563" indent="-182563" algn="l" defTabSz="914400" rtl="0" eaLnBrk="1" latinLnBrk="0" hangingPunct="1">
      <a:lnSpc>
        <a:spcPct val="100000"/>
      </a:lnSpc>
      <a:spcAft>
        <a:spcPts val="800"/>
      </a:spcAft>
      <a:buFont typeface="Arial" pitchFamily="34" charset="0"/>
      <a:buChar char="•"/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1pPr>
    <a:lvl2pPr marL="266700" indent="190500" algn="l" defTabSz="914400" rtl="0" eaLnBrk="1" latinLnBrk="0" hangingPunct="1">
      <a:lnSpc>
        <a:spcPct val="100000"/>
      </a:lnSpc>
      <a:spcAft>
        <a:spcPts val="800"/>
      </a:spcAft>
      <a:buFont typeface="Courier New" pitchFamily="49" charset="0"/>
      <a:buChar char="o"/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2pPr>
    <a:lvl3pPr marL="625475" indent="182563" algn="l" defTabSz="914400" rtl="0" eaLnBrk="1" latinLnBrk="0" hangingPunct="1">
      <a:lnSpc>
        <a:spcPct val="100000"/>
      </a:lnSpc>
      <a:spcAft>
        <a:spcPts val="800"/>
      </a:spcAft>
      <a:buFont typeface="Wingdings" pitchFamily="2" charset="2"/>
      <a:buChar char="§"/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3pPr>
    <a:lvl4pPr marL="982663" indent="92075" algn="l" defTabSz="914400" rtl="0" eaLnBrk="1" latinLnBrk="0" hangingPunct="1">
      <a:lnSpc>
        <a:spcPct val="100000"/>
      </a:lnSpc>
      <a:spcAft>
        <a:spcPts val="800"/>
      </a:spcAft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4pPr>
    <a:lvl5pPr marL="1257300" indent="174625" algn="l" defTabSz="914400" rtl="0" eaLnBrk="1" latinLnBrk="0" hangingPunct="1">
      <a:lnSpc>
        <a:spcPct val="100000"/>
      </a:lnSpc>
      <a:spcAft>
        <a:spcPts val="800"/>
      </a:spcAft>
      <a:defRPr sz="1200" kern="1200">
        <a:solidFill>
          <a:schemeClr val="tx1"/>
        </a:solidFill>
        <a:latin typeface="Cambri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30625" y="211138"/>
            <a:ext cx="2776538" cy="208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1</a:t>
            </a:fld>
            <a:endParaRPr lang="en-A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30625" y="211138"/>
            <a:ext cx="2776538" cy="208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2</a:t>
            </a:fld>
            <a:endParaRPr lang="en-A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16338" y="284163"/>
            <a:ext cx="2776537" cy="20828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3</a:t>
            </a:fld>
            <a:endParaRPr lang="en-A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30625" y="211138"/>
            <a:ext cx="2776538" cy="208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4</a:t>
            </a:fld>
            <a:endParaRPr lang="en-A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30625" y="211138"/>
            <a:ext cx="2776538" cy="208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5</a:t>
            </a:fld>
            <a:endParaRPr lang="en-A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30625" y="211138"/>
            <a:ext cx="2776538" cy="208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6</a:t>
            </a:fld>
            <a:endParaRPr lang="en-A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30625" y="211138"/>
            <a:ext cx="2776538" cy="208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7</a:t>
            </a:fld>
            <a:endParaRPr lang="en-A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30625" y="211138"/>
            <a:ext cx="2776538" cy="208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8</a:t>
            </a:fld>
            <a:endParaRPr lang="en-A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730625" y="211138"/>
            <a:ext cx="2776538" cy="20843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0868C-53D6-404F-A43F-71D1D7BB0761}" type="slidenum">
              <a:rPr lang="en-AU" smtClean="0"/>
              <a:pPr/>
              <a:t>9</a:t>
            </a:fld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8112" y="2132856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861048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656" y="6356350"/>
            <a:ext cx="4544144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4437112"/>
            <a:ext cx="766834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5656" y="2924944"/>
            <a:ext cx="766834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5656" y="1600200"/>
            <a:ext cx="72111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7E90F-8613-4DC3-AEE6-DDCC0F89D69E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7" name="Picture 6" descr="IN_Graph_Powerpoint_Page_2010.png"/>
          <p:cNvPicPr>
            <a:picLocks noChangeAspect="1"/>
          </p:cNvPicPr>
          <p:nvPr/>
        </p:nvPicPr>
        <p:blipFill>
          <a:blip r:embed="rId12" cstate="print"/>
          <a:srcRect b="4676"/>
          <a:stretch>
            <a:fillRect/>
          </a:stretch>
        </p:blipFill>
        <p:spPr>
          <a:xfrm>
            <a:off x="-36512" y="-27384"/>
            <a:ext cx="1395869" cy="68853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Session III: Financial Stability Risk Assessment and Monitoring -  Conceptual &amp; Practical Approaches:</a:t>
            </a:r>
            <a:br>
              <a:rPr lang="en-AU" dirty="0" smtClean="0"/>
            </a:br>
            <a:r>
              <a:rPr lang="en-AU" dirty="0" smtClean="0"/>
              <a:t>Australia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4221088"/>
            <a:ext cx="6256784" cy="1656184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Merylin Coombs</a:t>
            </a:r>
          </a:p>
          <a:p>
            <a:r>
              <a:rPr lang="en-AU" dirty="0" smtClean="0"/>
              <a:t>Financial Stability Department</a:t>
            </a:r>
          </a:p>
          <a:p>
            <a:r>
              <a:rPr lang="en-AU" dirty="0" smtClean="0"/>
              <a:t>Reserve Bank of Australia</a:t>
            </a:r>
          </a:p>
          <a:p>
            <a:r>
              <a:rPr lang="en-AU" dirty="0" smtClean="0"/>
              <a:t>December 2012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600" dirty="0" smtClean="0"/>
              <a:t>Key features of Australian financial stability policy framework</a:t>
            </a:r>
            <a:endParaRPr lang="en-AU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2</a:t>
            </a:fld>
            <a:endParaRPr lang="en-AU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26793756"/>
              </p:ext>
            </p:extLst>
          </p:nvPr>
        </p:nvGraphicFramePr>
        <p:xfrm>
          <a:off x="1476375" y="1600200"/>
          <a:ext cx="721042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Council of Financial Regulators</a:t>
            </a:r>
            <a:endParaRPr lang="en-AU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38722605"/>
              </p:ext>
            </p:extLst>
          </p:nvPr>
        </p:nvGraphicFramePr>
        <p:xfrm>
          <a:off x="1475657" y="1268760"/>
          <a:ext cx="7211144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3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Financial stability mandates</a:t>
            </a:r>
            <a:endParaRPr lang="en-AU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17594891"/>
              </p:ext>
            </p:extLst>
          </p:nvPr>
        </p:nvGraphicFramePr>
        <p:xfrm>
          <a:off x="1476375" y="1196975"/>
          <a:ext cx="721042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4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System-wide view (APRA)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600200"/>
            <a:ext cx="7488832" cy="4205064"/>
          </a:xfrm>
        </p:spPr>
        <p:txBody>
          <a:bodyPr>
            <a:normAutofit/>
          </a:bodyPr>
          <a:lstStyle/>
          <a:p>
            <a:pPr lvl="0"/>
            <a:r>
              <a:rPr lang="en-AU" dirty="0" smtClean="0"/>
              <a:t>Takes an industry-wide perspective</a:t>
            </a:r>
          </a:p>
          <a:p>
            <a:pPr lvl="1"/>
            <a:r>
              <a:rPr lang="en-AU" dirty="0" smtClean="0"/>
              <a:t>more systemic risk = more intensive supervision or higher capital</a:t>
            </a:r>
          </a:p>
          <a:p>
            <a:pPr lvl="1"/>
            <a:r>
              <a:rPr lang="en-AU" dirty="0"/>
              <a:t>i</a:t>
            </a:r>
            <a:r>
              <a:rPr lang="en-AU" dirty="0" smtClean="0"/>
              <a:t>ndustry-wide stress tests</a:t>
            </a:r>
          </a:p>
          <a:p>
            <a:pPr lvl="1"/>
            <a:r>
              <a:rPr lang="en-AU" dirty="0"/>
              <a:t>h</a:t>
            </a:r>
            <a:r>
              <a:rPr lang="en-AU" dirty="0" smtClean="0"/>
              <a:t>orizontal reviews</a:t>
            </a:r>
          </a:p>
          <a:p>
            <a:pPr lvl="1"/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5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System-wide view (RBA)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600200"/>
            <a:ext cx="7488832" cy="4205064"/>
          </a:xfrm>
        </p:spPr>
        <p:txBody>
          <a:bodyPr>
            <a:normAutofit/>
          </a:bodyPr>
          <a:lstStyle/>
          <a:p>
            <a:pPr lvl="0"/>
            <a:r>
              <a:rPr lang="en-AU" dirty="0" smtClean="0"/>
              <a:t>Macroprudential analysis &amp; communication</a:t>
            </a:r>
          </a:p>
          <a:p>
            <a:pPr lvl="1"/>
            <a:r>
              <a:rPr lang="en-AU" dirty="0" smtClean="0"/>
              <a:t>Financial Stability Review (public)</a:t>
            </a:r>
          </a:p>
          <a:p>
            <a:pPr lvl="1"/>
            <a:r>
              <a:rPr lang="en-AU" dirty="0" smtClean="0"/>
              <a:t>Discussion amongst Council of Financial Regulators (not public)</a:t>
            </a:r>
          </a:p>
          <a:p>
            <a:pPr lvl="1"/>
            <a:r>
              <a:rPr lang="en-AU" dirty="0" smtClean="0"/>
              <a:t>Incorporated into RBA decision-making processes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29476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System-wide view (RBA cont)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600200"/>
            <a:ext cx="7488832" cy="4205064"/>
          </a:xfrm>
        </p:spPr>
        <p:txBody>
          <a:bodyPr>
            <a:normAutofit/>
          </a:bodyPr>
          <a:lstStyle/>
          <a:p>
            <a:pPr lvl="0"/>
            <a:r>
              <a:rPr lang="en-AU" dirty="0" smtClean="0"/>
              <a:t>Analysis &amp; monitoring of: </a:t>
            </a:r>
          </a:p>
          <a:p>
            <a:pPr lvl="1"/>
            <a:r>
              <a:rPr lang="en-AU" dirty="0" smtClean="0"/>
              <a:t>disaggregated data on individual financial institutions</a:t>
            </a:r>
          </a:p>
          <a:p>
            <a:pPr lvl="1"/>
            <a:r>
              <a:rPr lang="en-AU" dirty="0" smtClean="0"/>
              <a:t>disaggregated  household sector data</a:t>
            </a:r>
          </a:p>
          <a:p>
            <a:pPr lvl="1"/>
            <a:r>
              <a:rPr lang="en-AU" dirty="0" smtClean="0"/>
              <a:t>disaggregated business sector data</a:t>
            </a:r>
          </a:p>
          <a:p>
            <a:pPr lvl="1"/>
            <a:r>
              <a:rPr lang="en-AU" dirty="0" smtClean="0"/>
              <a:t>shadow banking sector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181563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600" dirty="0" smtClean="0"/>
              <a:t>Strong and co-operative relationship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600200"/>
            <a:ext cx="7488832" cy="4205064"/>
          </a:xfrm>
        </p:spPr>
        <p:txBody>
          <a:bodyPr>
            <a:normAutofit/>
          </a:bodyPr>
          <a:lstStyle/>
          <a:p>
            <a:pPr lvl="0"/>
            <a:r>
              <a:rPr lang="en-AU" dirty="0" smtClean="0"/>
              <a:t>Multi-level relationship</a:t>
            </a:r>
          </a:p>
          <a:p>
            <a:pPr lvl="1"/>
            <a:r>
              <a:rPr lang="en-AU" dirty="0" smtClean="0"/>
              <a:t>Access to disaggregated data</a:t>
            </a:r>
          </a:p>
          <a:p>
            <a:pPr lvl="1"/>
            <a:r>
              <a:rPr lang="en-AU" dirty="0" smtClean="0"/>
              <a:t>Sharing of analysis</a:t>
            </a:r>
          </a:p>
          <a:p>
            <a:pPr lvl="1"/>
            <a:r>
              <a:rPr lang="en-AU" dirty="0" smtClean="0"/>
              <a:t>Exchange of views on risks </a:t>
            </a:r>
          </a:p>
          <a:p>
            <a:pPr lvl="1"/>
            <a:r>
              <a:rPr lang="en-AU" dirty="0" smtClean="0"/>
              <a:t>Collaboration on projects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val="167156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sz="4400" dirty="0" smtClean="0"/>
              <a:t>Thank you</a:t>
            </a:r>
            <a:endParaRPr lang="en-AU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E90F-8613-4DC3-AEE6-DDCC0F89D69E}" type="slidenum">
              <a:rPr lang="en-AU" smtClean="0"/>
              <a:pPr/>
              <a:t>9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BAN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RBANew</Template>
  <TotalTime>8408</TotalTime>
  <Words>234</Words>
  <Application>Microsoft Office PowerPoint</Application>
  <PresentationFormat>On-screen Show (4:3)</PresentationFormat>
  <Paragraphs>73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RBANew</vt:lpstr>
      <vt:lpstr>Session III: Financial Stability Risk Assessment and Monitoring -  Conceptual &amp; Practical Approaches: Australia </vt:lpstr>
      <vt:lpstr>Key features of Australian financial stability policy framework</vt:lpstr>
      <vt:lpstr>Council of Financial Regulators</vt:lpstr>
      <vt:lpstr>Financial stability mandates</vt:lpstr>
      <vt:lpstr>System-wide view (APRA)</vt:lpstr>
      <vt:lpstr>System-wide view (RBA)</vt:lpstr>
      <vt:lpstr>System-wide view (RBA cont)</vt:lpstr>
      <vt:lpstr>Strong and co-operative relationship</vt:lpstr>
      <vt:lpstr>Slide 9</vt:lpstr>
    </vt:vector>
  </TitlesOfParts>
  <Company>RBA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Macroprudential Policy in Practice: Views from Australia</dc:title>
  <dc:creator>RBA Financial Stability</dc:creator>
  <cp:lastModifiedBy>user</cp:lastModifiedBy>
  <cp:revision>126</cp:revision>
  <cp:lastPrinted>2012-12-03T23:29:14Z</cp:lastPrinted>
  <dcterms:created xsi:type="dcterms:W3CDTF">2010-10-06T21:53:48Z</dcterms:created>
  <dcterms:modified xsi:type="dcterms:W3CDTF">2012-12-04T09:54:25Z</dcterms:modified>
</cp:coreProperties>
</file>